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120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366" r:id="rId29"/>
    <p:sldId id="368" r:id="rId30"/>
    <p:sldId id="455" r:id="rId31"/>
    <p:sldId id="456" r:id="rId32"/>
    <p:sldId id="457" r:id="rId33"/>
    <p:sldId id="369" r:id="rId34"/>
    <p:sldId id="370" r:id="rId35"/>
    <p:sldId id="367" r:id="rId36"/>
    <p:sldId id="371" r:id="rId37"/>
    <p:sldId id="372" r:id="rId38"/>
    <p:sldId id="373" r:id="rId39"/>
    <p:sldId id="374" r:id="rId40"/>
    <p:sldId id="377" r:id="rId41"/>
    <p:sldId id="375" r:id="rId42"/>
    <p:sldId id="379" r:id="rId43"/>
    <p:sldId id="376" r:id="rId44"/>
    <p:sldId id="378" r:id="rId45"/>
    <p:sldId id="381" r:id="rId46"/>
    <p:sldId id="380" r:id="rId47"/>
    <p:sldId id="382" r:id="rId48"/>
    <p:sldId id="384" r:id="rId49"/>
    <p:sldId id="383" r:id="rId50"/>
    <p:sldId id="385" r:id="rId51"/>
    <p:sldId id="443" r:id="rId52"/>
    <p:sldId id="387" r:id="rId53"/>
    <p:sldId id="386" r:id="rId54"/>
    <p:sldId id="458" r:id="rId55"/>
    <p:sldId id="444" r:id="rId56"/>
    <p:sldId id="389" r:id="rId57"/>
    <p:sldId id="390" r:id="rId58"/>
    <p:sldId id="388" r:id="rId59"/>
    <p:sldId id="394" r:id="rId60"/>
    <p:sldId id="395" r:id="rId61"/>
    <p:sldId id="459" r:id="rId62"/>
    <p:sldId id="393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392" r:id="rId71"/>
    <p:sldId id="403" r:id="rId72"/>
    <p:sldId id="391" r:id="rId73"/>
    <p:sldId id="404" r:id="rId74"/>
    <p:sldId id="407" r:id="rId75"/>
    <p:sldId id="405" r:id="rId76"/>
    <p:sldId id="406" r:id="rId77"/>
    <p:sldId id="409" r:id="rId78"/>
    <p:sldId id="408" r:id="rId79"/>
    <p:sldId id="411" r:id="rId80"/>
    <p:sldId id="414" r:id="rId81"/>
    <p:sldId id="410" r:id="rId82"/>
    <p:sldId id="413" r:id="rId83"/>
    <p:sldId id="415" r:id="rId84"/>
    <p:sldId id="412" r:id="rId85"/>
    <p:sldId id="417" r:id="rId86"/>
    <p:sldId id="416" r:id="rId87"/>
    <p:sldId id="418" r:id="rId88"/>
    <p:sldId id="421" r:id="rId89"/>
    <p:sldId id="419" r:id="rId90"/>
    <p:sldId id="422" r:id="rId91"/>
    <p:sldId id="420" r:id="rId92"/>
    <p:sldId id="445" r:id="rId93"/>
    <p:sldId id="425" r:id="rId94"/>
    <p:sldId id="424" r:id="rId95"/>
    <p:sldId id="423" r:id="rId96"/>
    <p:sldId id="426" r:id="rId97"/>
    <p:sldId id="446" r:id="rId98"/>
    <p:sldId id="460" r:id="rId99"/>
    <p:sldId id="430" r:id="rId100"/>
    <p:sldId id="427" r:id="rId101"/>
    <p:sldId id="447" r:id="rId102"/>
    <p:sldId id="431" r:id="rId103"/>
    <p:sldId id="433" r:id="rId104"/>
    <p:sldId id="434" r:id="rId105"/>
    <p:sldId id="436" r:id="rId106"/>
    <p:sldId id="435" r:id="rId107"/>
    <p:sldId id="438" r:id="rId108"/>
    <p:sldId id="437" r:id="rId109"/>
    <p:sldId id="440" r:id="rId110"/>
    <p:sldId id="439" r:id="rId111"/>
    <p:sldId id="432" r:id="rId112"/>
    <p:sldId id="429" r:id="rId113"/>
    <p:sldId id="441" r:id="rId114"/>
    <p:sldId id="442" r:id="rId115"/>
    <p:sldId id="428" r:id="rId116"/>
    <p:sldId id="448" r:id="rId117"/>
    <p:sldId id="349" r:id="rId118"/>
    <p:sldId id="348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333399"/>
    <a:srgbClr val="00B415"/>
    <a:srgbClr val="FF000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12" d="100"/>
          <a:sy n="112" d="100"/>
        </p:scale>
        <p:origin x="13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4" Type="http://schemas.openxmlformats.org/officeDocument/2006/relationships/image" Target="../media/image17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5" Type="http://schemas.openxmlformats.org/officeDocument/2006/relationships/image" Target="../media/image185.emf"/><Relationship Id="rId4" Type="http://schemas.openxmlformats.org/officeDocument/2006/relationships/image" Target="../media/image18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4" Type="http://schemas.openxmlformats.org/officeDocument/2006/relationships/image" Target="../media/image19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image" Target="../media/image206.wmf"/><Relationship Id="rId7" Type="http://schemas.openxmlformats.org/officeDocument/2006/relationships/image" Target="../media/image210.wmf"/><Relationship Id="rId2" Type="http://schemas.openxmlformats.org/officeDocument/2006/relationships/image" Target="../media/image205.wmf"/><Relationship Id="rId1" Type="http://schemas.openxmlformats.org/officeDocument/2006/relationships/image" Target="../media/image198.wmf"/><Relationship Id="rId6" Type="http://schemas.openxmlformats.org/officeDocument/2006/relationships/image" Target="../media/image209.w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Relationship Id="rId9" Type="http://schemas.openxmlformats.org/officeDocument/2006/relationships/image" Target="../media/image21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2" Type="http://schemas.openxmlformats.org/officeDocument/2006/relationships/image" Target="../media/image212.wmf"/><Relationship Id="rId1" Type="http://schemas.openxmlformats.org/officeDocument/2006/relationships/image" Target="../media/image209.wmf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7" Type="http://schemas.openxmlformats.org/officeDocument/2006/relationships/image" Target="../media/image220.e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22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4" Type="http://schemas.openxmlformats.org/officeDocument/2006/relationships/image" Target="../media/image23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1.jpg"/><Relationship Id="rId5" Type="http://schemas.openxmlformats.org/officeDocument/2006/relationships/image" Target="../media/image270.jpg"/><Relationship Id="rId4" Type="http://schemas.openxmlformats.org/officeDocument/2006/relationships/image" Target="../media/image269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gif"/><Relationship Id="rId2" Type="http://schemas.openxmlformats.org/officeDocument/2006/relationships/image" Target="../media/image279.gi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5.jpg"/><Relationship Id="rId4" Type="http://schemas.openxmlformats.org/officeDocument/2006/relationships/image" Target="../media/image28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8.jp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5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gif"/><Relationship Id="rId7" Type="http://schemas.openxmlformats.org/officeDocument/2006/relationships/image" Target="../media/image10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gif"/><Relationship Id="rId4" Type="http://schemas.openxmlformats.org/officeDocument/2006/relationships/image" Target="../media/image9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jpg"/><Relationship Id="rId5" Type="http://schemas.openxmlformats.org/officeDocument/2006/relationships/image" Target="../media/image113.jpeg"/><Relationship Id="rId4" Type="http://schemas.openxmlformats.org/officeDocument/2006/relationships/image" Target="../media/image11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128.png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2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jpg"/><Relationship Id="rId4" Type="http://schemas.openxmlformats.org/officeDocument/2006/relationships/image" Target="../media/image1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1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16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61.emf"/><Relationship Id="rId9" Type="http://schemas.openxmlformats.org/officeDocument/2006/relationships/image" Target="../media/image16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71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3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7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175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7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7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8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47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49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1.jpg"/><Relationship Id="rId5" Type="http://schemas.openxmlformats.org/officeDocument/2006/relationships/image" Target="../media/image190.jpg"/><Relationship Id="rId4" Type="http://schemas.openxmlformats.org/officeDocument/2006/relationships/image" Target="../media/image1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93.jpg"/><Relationship Id="rId4" Type="http://schemas.openxmlformats.org/officeDocument/2006/relationships/image" Target="../media/image19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98.wmf"/><Relationship Id="rId4" Type="http://schemas.openxmlformats.org/officeDocument/2006/relationships/image" Target="../media/image195.wmf"/><Relationship Id="rId9" Type="http://schemas.openxmlformats.org/officeDocument/2006/relationships/oleObject" Target="../embeddings/oleObject5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55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3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20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211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208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0.wmf"/><Relationship Id="rId20" Type="http://schemas.openxmlformats.org/officeDocument/2006/relationships/image" Target="../media/image212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05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207.w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20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215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7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214.wmf"/><Relationship Id="rId4" Type="http://schemas.openxmlformats.org/officeDocument/2006/relationships/image" Target="../media/image209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216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20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0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19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206.wmf"/><Relationship Id="rId4" Type="http://schemas.openxmlformats.org/officeDocument/2006/relationships/image" Target="../media/image218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208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7" Type="http://schemas.openxmlformats.org/officeDocument/2006/relationships/image" Target="../media/image2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221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7.jpeg"/><Relationship Id="rId5" Type="http://schemas.openxmlformats.org/officeDocument/2006/relationships/image" Target="../media/image226.jpg"/><Relationship Id="rId4" Type="http://schemas.openxmlformats.org/officeDocument/2006/relationships/image" Target="../media/image225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31.png"/><Relationship Id="rId5" Type="http://schemas.openxmlformats.org/officeDocument/2006/relationships/image" Target="../media/image233.png"/><Relationship Id="rId4" Type="http://schemas.openxmlformats.org/officeDocument/2006/relationships/image" Target="../media/image232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237.wmf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82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24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9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241.wmf"/><Relationship Id="rId4" Type="http://schemas.openxmlformats.org/officeDocument/2006/relationships/image" Target="../media/image238.wmf"/><Relationship Id="rId9" Type="http://schemas.openxmlformats.org/officeDocument/2006/relationships/oleObject" Target="../embeddings/oleObject86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4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gi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249.wmf"/><Relationship Id="rId4" Type="http://schemas.openxmlformats.org/officeDocument/2006/relationships/oleObject" Target="../embeddings/oleObject88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3.jpg"/><Relationship Id="rId5" Type="http://schemas.openxmlformats.org/officeDocument/2006/relationships/image" Target="../media/image252.jpeg"/><Relationship Id="rId4" Type="http://schemas.openxmlformats.org/officeDocument/2006/relationships/image" Target="../media/image251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5.jpg"/><Relationship Id="rId5" Type="http://schemas.openxmlformats.org/officeDocument/2006/relationships/image" Target="../media/image264.jpg"/><Relationship Id="rId4" Type="http://schemas.openxmlformats.org/officeDocument/2006/relationships/image" Target="../media/image26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ru-UA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ru-UA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8439" y="23622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ru-UA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ru-UA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48000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18" y="1766608"/>
            <a:ext cx="1935594" cy="10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43000" y="1041400"/>
            <a:ext cx="7010400" cy="416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Your Text here</a:t>
            </a:r>
          </a:p>
          <a:p>
            <a:pPr algn="just">
              <a:lnSpc>
                <a:spcPct val="16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popularized in the 1960s with the </a:t>
            </a:r>
          </a:p>
          <a:p>
            <a:pPr algn="just">
              <a:lnSpc>
                <a:spcPct val="16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굴림" pitchFamily="34" charset="-127"/>
              </a:rPr>
              <a:t>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1143000" y="3810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Slide master</a:t>
            </a:r>
          </a:p>
        </p:txBody>
      </p:sp>
    </p:spTree>
    <p:extLst>
      <p:ext uri="{BB962C8B-B14F-4D97-AF65-F5344CB8AC3E}">
        <p14:creationId xmlns:p14="http://schemas.microsoft.com/office/powerpoint/2010/main" val="11170076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4D4D4D"/>
                </a:solidFill>
              </a:rPr>
              <a:t>Print master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1752600"/>
            <a:ext cx="6096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survived not only five centuries, but also the leap into electronic typesetting, remaining essentially unchanged.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popularised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1960s with the release of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Letraset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09774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6B37CD-4C3B-43EF-834C-A1E667B9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12560"/>
            <a:ext cx="5363848" cy="25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73718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9237"/>
              </p:ext>
            </p:extLst>
          </p:nvPr>
        </p:nvGraphicFramePr>
        <p:xfrm>
          <a:off x="4177568" y="2462218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7568" y="2462218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237461"/>
              </p:ext>
            </p:extLst>
          </p:nvPr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113917"/>
            <a:ext cx="3156760" cy="20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1D860D-D4B9-4847-9AB2-3DE1C780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57600"/>
            <a:ext cx="4424275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200" y="1599631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DBE023-514D-41DF-85AA-0F6FFD3A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2400"/>
            <a:ext cx="3751433" cy="2073467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4" imgW="1765080" imgH="990360" progId="Equation.DSMT4">
                  <p:embed/>
                </p:oleObj>
              </mc:Choice>
              <mc:Fallback>
                <p:oleObj name="Equation" r:id="rId4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Equation" r:id="rId6" imgW="1777680" imgH="1079280" progId="Equation.DSMT4">
                  <p:embed/>
                </p:oleObj>
              </mc:Choice>
              <mc:Fallback>
                <p:oleObj name="Equation" r:id="rId6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3733800" y="568608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43351"/>
            <a:ext cx="3914775" cy="18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54" y="496314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ru-UA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ru-UA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8558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8558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0400"/>
            <a:ext cx="3276600" cy="26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3" imgW="1091880" imgH="533160" progId="Equation.DSMT4">
                  <p:embed/>
                </p:oleObj>
              </mc:Choice>
              <mc:Fallback>
                <p:oleObj name="Equation" r:id="rId3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5" imgW="1638000" imgH="583920" progId="Equation.DSMT4">
                  <p:embed/>
                </p:oleObj>
              </mc:Choice>
              <mc:Fallback>
                <p:oleObj name="Equation" r:id="rId5" imgW="1638000" imgH="583920" progId="Equation.DSMT4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5FA19DE9-02DA-42D7-A1D6-DCBCB8365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Equation" r:id="rId7" imgW="7175160" imgH="1549080" progId="Equation.DSMT4">
                  <p:embed/>
                </p:oleObj>
              </mc:Choice>
              <mc:Fallback>
                <p:oleObj name="Equation" r:id="rId7" imgW="7175160" imgH="1549080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30B0A626-AE15-48B8-807E-9D64947FE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ru-UA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Equation" r:id="rId9" imgW="1663560" imgH="583920" progId="Equation.DSMT4">
                  <p:embed/>
                </p:oleObj>
              </mc:Choice>
              <mc:Fallback>
                <p:oleObj name="Equation" r:id="rId9" imgW="1663560" imgH="58392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Equation" r:id="rId11" imgW="2070000" imgH="533160" progId="Equation.DSMT4">
                  <p:embed/>
                </p:oleObj>
              </mc:Choice>
              <mc:Fallback>
                <p:oleObj name="Equation" r:id="rId11" imgW="2070000" imgH="53316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Equation" r:id="rId13" imgW="2108160" imgH="533160" progId="Equation.DSMT4">
                  <p:embed/>
                </p:oleObj>
              </mc:Choice>
              <mc:Fallback>
                <p:oleObj name="Equation" r:id="rId13" imgW="2108160" imgH="53316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1796430B-A7ED-46B0-8D66-DFC368F21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3" imgW="1664404" imgH="1168962" progId="Equation.DSMT4">
                  <p:embed/>
                </p:oleObj>
              </mc:Choice>
              <mc:Fallback>
                <p:oleObj name="Equation" r:id="rId3" imgW="1664404" imgH="11689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693CEB3-F120-4ACE-9790-8622A6EDB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309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5" imgW="2895480" imgH="1168200" progId="Equation.DSMT4">
                  <p:embed/>
                </p:oleObj>
              </mc:Choice>
              <mc:Fallback>
                <p:oleObj name="Equation" r:id="rId5" imgW="2895480" imgH="11682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9916" y="3886200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8" imgW="4152600" imgH="1549080" progId="Equation.DSMT4">
                  <p:embed/>
                </p:oleObj>
              </mc:Choice>
              <mc:Fallback>
                <p:oleObj name="Equation" r:id="rId8" imgW="4152600" imgH="15490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916" y="3886200"/>
                        <a:ext cx="3653807" cy="1363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лінійчатий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окремі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атоми</a:t>
            </a:r>
            <a:r>
              <a:rPr lang="ru-RU" altLang="ru-UA" sz="2400" dirty="0"/>
              <a:t>,</a:t>
            </a:r>
          </a:p>
          <a:p>
            <a:pPr eaLnBrk="1" hangingPunct="1"/>
            <a:r>
              <a:rPr lang="ru-RU" altLang="ru-UA" sz="2400" dirty="0" err="1"/>
              <a:t>розріджені</a:t>
            </a:r>
            <a:r>
              <a:rPr lang="ru-RU" altLang="ru-UA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смугастий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конденсована</a:t>
            </a:r>
            <a:r>
              <a:rPr lang="ru-RU" altLang="ru-UA" sz="2400" dirty="0"/>
              <a:t> </a:t>
            </a:r>
          </a:p>
          <a:p>
            <a:pPr eaLnBrk="1" hangingPunct="1"/>
            <a:r>
              <a:rPr lang="ru-RU" altLang="ru-UA" sz="2400" dirty="0" err="1"/>
              <a:t>речовина</a:t>
            </a:r>
            <a:endParaRPr lang="ru-RU" altLang="ru-UA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суцільний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рівноважне</a:t>
            </a:r>
            <a:endParaRPr lang="ru-RU" altLang="ru-UA" sz="2400" dirty="0"/>
          </a:p>
          <a:p>
            <a:pPr eaLnBrk="1" hangingPunct="1"/>
            <a:r>
              <a:rPr lang="ru-RU" altLang="ru-UA" sz="2400" dirty="0" err="1"/>
              <a:t>теплове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випромінювання</a:t>
            </a:r>
            <a:endParaRPr lang="ru-RU" altLang="ru-UA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3047998"/>
            <a:ext cx="5094288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4" name="Equation" r:id="rId3" imgW="723600" imgH="431640" progId="Equation.DSMT4">
                    <p:embed/>
                  </p:oleObj>
                </mc:Choice>
                <mc:Fallback>
                  <p:oleObj name="Equation" r:id="rId3" imgW="723600" imgH="431640" progId="Equation.DSMT4">
                    <p:embed/>
                    <p:pic>
                      <p:nvPicPr>
                        <p:cNvPr id="14350" name="Object 8">
                          <a:extLst>
                            <a:ext uri="{FF2B5EF4-FFF2-40B4-BE49-F238E27FC236}">
                              <a16:creationId xmlns:a16="http://schemas.microsoft.com/office/drawing/2014/main" id="{D5A216EB-879E-4AF8-B89E-4025C355B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падаючий</a:t>
              </a:r>
              <a:r>
                <a:rPr lang="ru-RU" altLang="ru-UA" dirty="0"/>
                <a:t> </a:t>
              </a:r>
              <a:r>
                <a:rPr lang="ru-RU" altLang="ru-UA" dirty="0" err="1"/>
                <a:t>потік</a:t>
              </a:r>
              <a:endParaRPr lang="ru-RU" altLang="ru-UA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654050" y="3768727"/>
            <a:ext cx="6113466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5" name="Equation" r:id="rId5" imgW="901440" imgH="583920" progId="Equation.DSMT4">
                    <p:embed/>
                  </p:oleObj>
                </mc:Choice>
                <mc:Fallback>
                  <p:oleObj name="Equation" r:id="rId5" imgW="901440" imgH="583920" progId="Equation.DSMT4">
                    <p:embed/>
                    <p:pic>
                      <p:nvPicPr>
                        <p:cNvPr id="14348" name="Object 11">
                          <a:extLst>
                            <a:ext uri="{FF2B5EF4-FFF2-40B4-BE49-F238E27FC236}">
                              <a16:creationId xmlns:a16="http://schemas.microsoft.com/office/drawing/2014/main" id="{C03EDAC5-8A54-4929-BD03-18C74151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поглинута</a:t>
              </a:r>
              <a:r>
                <a:rPr lang="ru-RU" altLang="ru-UA" dirty="0"/>
                <a:t> </a:t>
              </a:r>
            </a:p>
            <a:p>
              <a:pPr eaLnBrk="1" hangingPunct="1"/>
              <a:r>
                <a:rPr lang="ru-RU" altLang="ru-UA" dirty="0"/>
                <a:t>(</a:t>
              </a:r>
              <a:r>
                <a:rPr lang="ru-RU" altLang="ru-UA" dirty="0" err="1"/>
                <a:t>одиницею</a:t>
              </a:r>
              <a:r>
                <a:rPr lang="ru-RU" altLang="ru-UA" dirty="0"/>
                <a:t> </a:t>
              </a:r>
              <a:r>
                <a:rPr lang="ru-RU" altLang="ru-UA" dirty="0" err="1"/>
                <a:t>поверхні</a:t>
              </a:r>
              <a:r>
                <a:rPr lang="ru-RU" altLang="ru-UA" dirty="0"/>
                <a:t>) </a:t>
              </a:r>
            </a:p>
            <a:p>
              <a:pPr eaLnBrk="1" hangingPunct="1"/>
              <a:r>
                <a:rPr lang="ru-RU" altLang="ru-UA" dirty="0" err="1"/>
                <a:t>потужність</a:t>
              </a:r>
              <a:endParaRPr lang="ru-RU" altLang="ru-UA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7" imgW="1866600" imgH="1295280" progId="Equation.DSMT4">
                  <p:embed/>
                </p:oleObj>
              </mc:Choice>
              <mc:Fallback>
                <p:oleObj name="Equation" r:id="rId7" imgW="186660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9" imgW="571252" imgH="406224" progId="Equation.DSMT4">
                  <p:embed/>
                </p:oleObj>
              </mc:Choice>
              <mc:Fallback>
                <p:oleObj name="Equation" r:id="rId9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3" imgW="3340080" imgH="1295280" progId="Equation.DSMT4">
                  <p:embed/>
                </p:oleObj>
              </mc:Choice>
              <mc:Fallback>
                <p:oleObj name="Equation" r:id="rId3" imgW="334008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5" imgW="571252" imgH="406224" progId="Equation.DSMT4">
                  <p:embed/>
                </p:oleObj>
              </mc:Choice>
              <mc:Fallback>
                <p:oleObj name="Equation" r:id="rId5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ru-U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UA" sz="2800" dirty="0" err="1"/>
              <a:t>інтервал</a:t>
            </a:r>
            <a:r>
              <a:rPr lang="ru-RU" altLang="ru-UA" sz="2800" dirty="0"/>
              <a:t> частот </a:t>
            </a:r>
            <a:r>
              <a:rPr lang="ru-RU" altLang="ru-UA" sz="2800" dirty="0" err="1"/>
              <a:t>випромінювання</a:t>
            </a:r>
            <a:r>
              <a:rPr lang="ru-RU" altLang="ru-UA" sz="2800" dirty="0"/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[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,</a:t>
            </a:r>
            <a:r>
              <a:rPr lang="ru-RU" altLang="ru-UA" sz="2800" dirty="0">
                <a:latin typeface="Times New Roman" panose="02020603050405020304" pitchFamily="18" charset="0"/>
              </a:rPr>
              <a:t> 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i="1" dirty="0">
                <a:latin typeface="Times New Roman" panose="02020603050405020304" pitchFamily="18" charset="0"/>
              </a:rPr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+ </a:t>
            </a:r>
            <a:r>
              <a:rPr lang="en-US" altLang="ru-UA" sz="2800" i="1" dirty="0">
                <a:latin typeface="Times New Roman" panose="02020603050405020304" pitchFamily="18" charset="0"/>
              </a:rPr>
              <a:t>d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]</a:t>
            </a:r>
            <a:endParaRPr lang="ru-RU" altLang="ru-UA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ru-UA" sz="2400" i="1" dirty="0" err="1"/>
              <a:t>залежить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від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природи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температури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/>
              <a:t>стану </a:t>
            </a:r>
            <a:r>
              <a:rPr lang="ru-RU" altLang="ru-UA" sz="2400" i="1" dirty="0" err="1"/>
              <a:t>поверхні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частоти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падаючого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випромінювання</a:t>
            </a:r>
            <a:endParaRPr lang="ru-RU" alt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абсолютно </a:t>
            </a:r>
            <a:r>
              <a:rPr lang="ru-RU" altLang="ru-UA" b="1" i="1" u="sng" dirty="0" err="1"/>
              <a:t>чорне</a:t>
            </a:r>
            <a:r>
              <a:rPr lang="ru-RU" altLang="ru-UA" b="1" i="1" u="sng" dirty="0"/>
              <a:t> </a:t>
            </a:r>
            <a:r>
              <a:rPr lang="ru-RU" altLang="ru-UA" b="1" i="1" u="sng" dirty="0" err="1"/>
              <a:t>тіло</a:t>
            </a:r>
            <a:r>
              <a:rPr lang="ru-RU" altLang="ru-UA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тіло</a:t>
            </a:r>
            <a:r>
              <a:rPr lang="ru-RU" altLang="ru-UA" dirty="0"/>
              <a:t> </a:t>
            </a:r>
            <a:r>
              <a:rPr lang="ru-RU" altLang="ru-UA" dirty="0" err="1"/>
              <a:t>називають</a:t>
            </a:r>
            <a:r>
              <a:rPr lang="ru-RU" altLang="ru-UA" dirty="0"/>
              <a:t> </a:t>
            </a:r>
            <a:r>
              <a:rPr lang="ru-RU" altLang="ru-UA" b="1" i="1" u="sng" dirty="0" err="1"/>
              <a:t>сірим</a:t>
            </a:r>
            <a:r>
              <a:rPr lang="ru-RU" altLang="ru-UA" dirty="0"/>
              <a:t>, </a:t>
            </a:r>
            <a:r>
              <a:rPr lang="ru-RU" altLang="ru-UA" dirty="0" err="1"/>
              <a:t>якщо</a:t>
            </a:r>
            <a:endParaRPr lang="ru-RU" altLang="ru-UA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Equation" r:id="rId3" imgW="4140000" imgH="583920" progId="Equation.DSMT4">
                  <p:embed/>
                </p:oleObj>
              </mc:Choice>
              <mc:Fallback>
                <p:oleObj name="Equation" r:id="rId3" imgW="4140000" imgH="583920" progId="Equation.DSMT4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F33DF6F8-1377-413A-B845-685BA8A3E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Equation" r:id="rId5" imgW="2412720" imgH="583920" progId="Equation.DSMT4">
                  <p:embed/>
                </p:oleObj>
              </mc:Choice>
              <mc:Fallback>
                <p:oleObj name="Equation" r:id="rId5" imgW="24127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79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6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1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ru-UA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649591"/>
              </p:ext>
            </p:extLst>
          </p:nvPr>
        </p:nvGraphicFramePr>
        <p:xfrm>
          <a:off x="1650999" y="4255742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6" imgW="5841720" imgH="1295280" progId="Equation.DSMT4">
                  <p:embed/>
                </p:oleObj>
              </mc:Choice>
              <mc:Fallback>
                <p:oleObj name="Equation" r:id="rId6" imgW="584172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0999" y="4255742"/>
                        <a:ext cx="584200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Стефан, 1879</a:t>
            </a:r>
            <a:r>
              <a:rPr lang="ru-RU" altLang="ru-UA" dirty="0"/>
              <a:t>, </a:t>
            </a:r>
            <a:r>
              <a:rPr lang="ru-RU" altLang="ru-UA" dirty="0" err="1"/>
              <a:t>експеримент</a:t>
            </a:r>
            <a:endParaRPr lang="ru-RU" altLang="ru-UA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/>
              <a:t>– для будь-</a:t>
            </a:r>
            <a:r>
              <a:rPr lang="ru-RU" altLang="ru-UA" sz="2400" i="1" dirty="0" err="1"/>
              <a:t>якого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Больцман, 1884</a:t>
            </a:r>
            <a:r>
              <a:rPr lang="ru-RU" altLang="ru-UA" dirty="0"/>
              <a:t>, </a:t>
            </a:r>
            <a:r>
              <a:rPr lang="ru-RU" altLang="ru-UA" dirty="0" err="1"/>
              <a:t>розрахунок</a:t>
            </a:r>
            <a:endParaRPr lang="ru-RU" altLang="ru-UA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Equation" r:id="rId3" imgW="3479800" imgH="1549400" progId="Equation.DSMT4">
                  <p:embed/>
                </p:oleObj>
              </mc:Choice>
              <mc:Fallback>
                <p:oleObj name="Equation" r:id="rId3" imgW="3479800" imgH="1549400" progId="Equation.DSMT4">
                  <p:embed/>
                  <p:pic>
                    <p:nvPicPr>
                      <p:cNvPr id="18441" name="Object 9">
                        <a:extLst>
                          <a:ext uri="{FF2B5EF4-FFF2-40B4-BE49-F238E27FC236}">
                            <a16:creationId xmlns:a16="http://schemas.microsoft.com/office/drawing/2014/main" id="{858EB56A-5E54-48B8-93A8-72788908A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5" imgW="1269449" imgH="571252" progId="Equation.DSMT4">
                  <p:embed/>
                </p:oleObj>
              </mc:Choice>
              <mc:Fallback>
                <p:oleObj name="Equation" r:id="rId5" imgW="1269449" imgH="571252" progId="Equation.DSMT4">
                  <p:embed/>
                  <p:pic>
                    <p:nvPicPr>
                      <p:cNvPr id="18442" name="Object 10">
                        <a:extLst>
                          <a:ext uri="{FF2B5EF4-FFF2-40B4-BE49-F238E27FC236}">
                            <a16:creationId xmlns:a16="http://schemas.microsoft.com/office/drawing/2014/main" id="{4FBFF3D0-8C7A-4ECF-8378-9DA951B10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UA" sz="2400" i="1" dirty="0"/>
              <a:t>– </a:t>
            </a:r>
            <a:r>
              <a:rPr lang="ru-RU" altLang="ru-UA" sz="2400" i="1" dirty="0" err="1"/>
              <a:t>лише</a:t>
            </a:r>
            <a:r>
              <a:rPr lang="ru-RU" altLang="ru-UA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7" imgW="2870200" imgH="647700" progId="Equation.DSMT4">
                  <p:embed/>
                </p:oleObj>
              </mc:Choice>
              <mc:Fallback>
                <p:oleObj name="Equation" r:id="rId7" imgW="2870200" imgH="64770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14AD9EF0-BEA7-410F-96EE-89F151228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9" imgW="1002865" imgH="977476" progId="Equation.DSMT4">
                  <p:embed/>
                </p:oleObj>
              </mc:Choice>
              <mc:Fallback>
                <p:oleObj name="Equation" r:id="rId9" imgW="1002865" imgH="977476" progId="Equation.DSMT4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FCC19714-3C2E-4A6D-B0BE-3AF37FBB0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стала</a:t>
            </a:r>
          </a:p>
          <a:p>
            <a:pPr eaLnBrk="1" hangingPunct="1"/>
            <a:r>
              <a:rPr lang="ru-RU" altLang="ru-UA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/>
              <a:t>Стефана–Больцмана</a:t>
            </a:r>
            <a:endParaRPr lang="ru-UA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11" imgW="2641157" imgH="571701" progId="Equation.DSMT4">
                  <p:embed/>
                </p:oleObj>
              </mc:Choice>
              <mc:Fallback>
                <p:oleObj name="Equation" r:id="rId11" imgW="2641157" imgH="5717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4" imgW="2032000" imgH="698500" progId="Equation.DSMT4">
                  <p:embed/>
                </p:oleObj>
              </mc:Choice>
              <mc:Fallback>
                <p:oleObj name="Equation" r:id="rId4" imgW="2032000" imgH="698500" progId="Equation.DSMT4">
                  <p:embed/>
                  <p:pic>
                    <p:nvPicPr>
                      <p:cNvPr id="19474" name="Object 18">
                        <a:extLst>
                          <a:ext uri="{FF2B5EF4-FFF2-40B4-BE49-F238E27FC236}">
                            <a16:creationId xmlns:a16="http://schemas.microsoft.com/office/drawing/2014/main" id="{3B822527-59C6-414C-881B-930858638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ru-UA" sz="4000" i="1" dirty="0">
                <a:latin typeface="Times New Roman" panose="02020603050405020304" pitchFamily="18" charset="0"/>
              </a:rPr>
              <a:t>b</a:t>
            </a:r>
            <a:r>
              <a:rPr lang="en-US" altLang="ru-UA" sz="4000" dirty="0">
                <a:latin typeface="Times New Roman" panose="02020603050405020304" pitchFamily="18" charset="0"/>
              </a:rPr>
              <a:t> = </a:t>
            </a:r>
            <a:r>
              <a:rPr lang="ru-RU" altLang="ru-UA" sz="4000" dirty="0">
                <a:latin typeface="Times New Roman" panose="02020603050405020304" pitchFamily="18" charset="0"/>
              </a:rPr>
              <a:t>2,898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10</a:t>
            </a:r>
            <a:r>
              <a:rPr lang="ru-RU" altLang="ru-UA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ru-UA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ru-UA" sz="4000" dirty="0">
                <a:latin typeface="Times New Roman" panose="02020603050405020304" pitchFamily="18" charset="0"/>
              </a:rPr>
              <a:t> м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К</a:t>
            </a:r>
            <a:r>
              <a:rPr lang="ru-RU" altLang="ru-UA" sz="3000" dirty="0"/>
              <a:t> </a:t>
            </a:r>
            <a:endParaRPr lang="en-US" altLang="ru-UA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 err="1"/>
              <a:t>зміщення</a:t>
            </a:r>
            <a:r>
              <a:rPr lang="ru-RU" altLang="ru-UA" sz="4400" dirty="0"/>
              <a:t> </a:t>
            </a:r>
            <a:r>
              <a:rPr lang="ru-RU" altLang="ru-UA" sz="4400" dirty="0" err="1"/>
              <a:t>Віна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формула Р</a:t>
            </a:r>
            <a:r>
              <a:rPr lang="uk-UA" altLang="ru-UA" b="1" i="1" u="sng" dirty="0"/>
              <a:t>е</a:t>
            </a:r>
            <a:r>
              <a:rPr lang="ru-RU" altLang="ru-UA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Equation" r:id="rId3" imgW="7289640" imgH="1320480" progId="Equation.DSMT4">
                  <p:embed/>
                </p:oleObj>
              </mc:Choice>
              <mc:Fallback>
                <p:oleObj name="Equation" r:id="rId3" imgW="7289640" imgH="1320480" progId="Equation.DSMT4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97997EE5-C940-411E-9E6E-1522945F1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2616193"/>
            <a:ext cx="3200400" cy="41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Розглянемо</a:t>
            </a:r>
            <a:r>
              <a:rPr lang="ru-RU" altLang="ru-UA" dirty="0"/>
              <a:t> </a:t>
            </a:r>
            <a:r>
              <a:rPr lang="ru-RU" altLang="ru-UA" dirty="0" err="1"/>
              <a:t>речовину</a:t>
            </a:r>
            <a:r>
              <a:rPr lang="ru-RU" altLang="ru-UA" dirty="0"/>
              <a:t> </a:t>
            </a:r>
            <a:r>
              <a:rPr lang="ru-RU" altLang="ru-UA" dirty="0" err="1"/>
              <a:t>стінок</a:t>
            </a:r>
            <a:r>
              <a:rPr lang="ru-RU" altLang="ru-UA" dirty="0"/>
              <a:t> </a:t>
            </a:r>
            <a:r>
              <a:rPr lang="ru-RU" altLang="ru-UA" dirty="0" err="1"/>
              <a:t>порожнини</a:t>
            </a:r>
            <a:r>
              <a:rPr lang="ru-RU" altLang="ru-UA" dirty="0"/>
              <a:t> як </a:t>
            </a:r>
            <a:r>
              <a:rPr lang="ru-RU" altLang="ru-UA" dirty="0" err="1"/>
              <a:t>набір</a:t>
            </a:r>
            <a:r>
              <a:rPr lang="ru-RU" altLang="ru-UA" dirty="0"/>
              <a:t> </a:t>
            </a:r>
            <a:r>
              <a:rPr lang="ru-RU" altLang="ru-UA" dirty="0" err="1"/>
              <a:t>осциляторів</a:t>
            </a:r>
            <a:r>
              <a:rPr lang="ru-RU" altLang="ru-UA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які</a:t>
            </a:r>
            <a:r>
              <a:rPr lang="ru-RU" altLang="ru-UA" dirty="0"/>
              <a:t> </a:t>
            </a:r>
            <a:r>
              <a:rPr lang="ru-RU" altLang="ru-UA" dirty="0" err="1"/>
              <a:t>можуть</a:t>
            </a:r>
            <a:r>
              <a:rPr lang="ru-RU" altLang="ru-UA" dirty="0"/>
              <a:t> </a:t>
            </a:r>
            <a:r>
              <a:rPr lang="ru-RU" altLang="ru-UA" dirty="0" err="1"/>
              <a:t>займати</a:t>
            </a:r>
            <a:r>
              <a:rPr lang="ru-RU" altLang="ru-UA" dirty="0"/>
              <a:t> </a:t>
            </a:r>
            <a:r>
              <a:rPr lang="ru-RU" altLang="ru-UA" dirty="0" err="1"/>
              <a:t>лише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b="1" dirty="0" err="1"/>
              <a:t>дискретний</a:t>
            </a:r>
            <a:r>
              <a:rPr lang="ru-RU" altLang="ru-UA" b="1" dirty="0"/>
              <a:t> ряд </a:t>
            </a:r>
            <a:r>
              <a:rPr lang="ru-RU" altLang="ru-UA" b="1" dirty="0" err="1"/>
              <a:t>рівнів</a:t>
            </a:r>
            <a:r>
              <a:rPr lang="ru-RU" altLang="ru-UA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ru-UA" dirty="0"/>
              <a:t> – </a:t>
            </a:r>
            <a:r>
              <a:rPr lang="ru-RU" altLang="ru-UA" b="1" i="1" u="sng" dirty="0" err="1"/>
              <a:t>основний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ru-RU" altLang="ru-UA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ru-UA" dirty="0"/>
              <a:t> – </a:t>
            </a:r>
            <a:r>
              <a:rPr lang="ru-RU" altLang="ru-UA" b="1" i="1" u="sng" dirty="0" err="1"/>
              <a:t>збуджений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ru-UA" dirty="0"/>
              <a:t> 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m</a:t>
            </a:r>
            <a:r>
              <a:rPr lang="en-US" altLang="ru-UA" dirty="0"/>
              <a:t>-</a:t>
            </a:r>
            <a:r>
              <a:rPr lang="ru-RU" altLang="ru-UA" dirty="0"/>
              <a:t>й </a:t>
            </a:r>
            <a:r>
              <a:rPr lang="ru-RU" altLang="ru-UA" dirty="0" err="1"/>
              <a:t>рівень</a:t>
            </a:r>
            <a:endParaRPr lang="ru-RU" altLang="ru-UA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Енергія</a:t>
            </a:r>
            <a:r>
              <a:rPr lang="ru-RU" altLang="ru-UA" dirty="0"/>
              <a:t> </a:t>
            </a:r>
            <a:r>
              <a:rPr lang="ru-RU" altLang="ru-UA" dirty="0" err="1"/>
              <a:t>поглинається</a:t>
            </a:r>
            <a:r>
              <a:rPr lang="ru-RU" altLang="ru-UA" dirty="0"/>
              <a:t>/</a:t>
            </a:r>
            <a:r>
              <a:rPr lang="ru-RU" altLang="ru-UA" dirty="0" err="1"/>
              <a:t>випромінюється</a:t>
            </a:r>
            <a:endParaRPr lang="ru-RU" altLang="ru-UA" dirty="0"/>
          </a:p>
          <a:p>
            <a:pPr eaLnBrk="1" hangingPunct="1"/>
            <a:r>
              <a:rPr lang="ru-RU" altLang="ru-UA" b="1" i="1" u="sng" dirty="0"/>
              <a:t>квантами</a:t>
            </a:r>
            <a:r>
              <a:rPr lang="ru-RU" altLang="ru-UA" dirty="0"/>
              <a:t> (</a:t>
            </a:r>
            <a:r>
              <a:rPr lang="ru-RU" altLang="ru-UA" dirty="0" err="1"/>
              <a:t>порціями</a:t>
            </a:r>
            <a:r>
              <a:rPr lang="ru-RU" altLang="ru-UA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2" name="Equation" r:id="rId3" imgW="2984500" imgH="647700" progId="Equation.DSMT4">
                    <p:embed/>
                  </p:oleObj>
                </mc:Choice>
                <mc:Fallback>
                  <p:oleObj name="Equation" r:id="rId3" imgW="2984500" imgH="647700" progId="Equation.DSMT4">
                    <p:embed/>
                    <p:pic>
                      <p:nvPicPr>
                        <p:cNvPr id="35855" name="Object 11">
                          <a:extLst>
                            <a:ext uri="{FF2B5EF4-FFF2-40B4-BE49-F238E27FC236}">
                              <a16:creationId xmlns:a16="http://schemas.microsoft.com/office/drawing/2014/main" id="{E5005C52-58B2-4A2E-8EDC-0E7AF1B66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  <a:r>
                <a:rPr lang="ru-RU" altLang="ru-UA"/>
                <a:t>– стала </a:t>
              </a:r>
              <a:r>
                <a:rPr lang="ru-RU" altLang="ru-UA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3" name="Equation" r:id="rId5" imgW="4318000" imgH="863600" progId="Equation.DSMT4">
                    <p:embed/>
                  </p:oleObj>
                </mc:Choice>
                <mc:Fallback>
                  <p:oleObj name="Equation" r:id="rId5" imgW="4318000" imgH="863600" progId="Equation.DSMT4">
                    <p:embed/>
                    <p:pic>
                      <p:nvPicPr>
                        <p:cNvPr id="3" name="Object 14">
                          <a:extLst>
                            <a:ext uri="{FF2B5EF4-FFF2-40B4-BE49-F238E27FC236}">
                              <a16:creationId xmlns:a16="http://schemas.microsoft.com/office/drawing/2014/main" id="{8B915CEC-BC57-4FE6-BE5E-49D467D0A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Equation" r:id="rId7" imgW="2705040" imgH="583920" progId="Equation.DSMT4">
                  <p:embed/>
                </p:oleObj>
              </mc:Choice>
              <mc:Fallback>
                <p:oleObj name="Equation" r:id="rId7" imgW="2705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ru-RU" altLang="ru-UA" dirty="0" err="1"/>
              <a:t>рівні</a:t>
            </a:r>
            <a:r>
              <a:rPr lang="ru-RU" altLang="ru-UA" dirty="0"/>
              <a:t> – «</a:t>
            </a:r>
            <a:r>
              <a:rPr lang="ru-RU" altLang="ru-UA" dirty="0" err="1"/>
              <a:t>рівновідалені</a:t>
            </a:r>
            <a:r>
              <a:rPr lang="ru-RU" altLang="ru-UA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9" imgW="2019300" imgH="584200" progId="Equation.DSMT4">
                  <p:embed/>
                </p:oleObj>
              </mc:Choice>
              <mc:Fallback>
                <p:oleObj name="Equation" r:id="rId9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565" y="206375"/>
            <a:ext cx="43434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en-US" altLang="ru-UA" sz="4000" i="1" dirty="0">
                <a:latin typeface="Times New Roman" panose="02020603050405020304" pitchFamily="18" charset="0"/>
              </a:rPr>
              <a:t>P</a:t>
            </a:r>
            <a:r>
              <a:rPr lang="en-US" altLang="ru-UA" sz="4000" dirty="0">
                <a:latin typeface="Times New Roman" panose="02020603050405020304" pitchFamily="18" charset="0"/>
              </a:rPr>
              <a:t>(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dirty="0">
                <a:latin typeface="Times New Roman" panose="02020603050405020304" pitchFamily="18" charset="0"/>
              </a:rPr>
              <a:t>)</a:t>
            </a:r>
            <a:r>
              <a:rPr lang="en-US" altLang="ru-UA" dirty="0"/>
              <a:t> – </a:t>
            </a:r>
            <a:r>
              <a:rPr lang="ru-RU" altLang="ru-UA" dirty="0" err="1"/>
              <a:t>ймовірність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/>
              <a:t>того, </a:t>
            </a:r>
            <a:r>
              <a:rPr lang="ru-RU" altLang="ru-UA" dirty="0" err="1"/>
              <a:t>що</a:t>
            </a:r>
            <a:r>
              <a:rPr lang="ru-RU" altLang="ru-UA" dirty="0"/>
              <a:t> система </a:t>
            </a:r>
            <a:r>
              <a:rPr lang="ru-RU" altLang="ru-UA" dirty="0" err="1"/>
              <a:t>матиме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 err="1"/>
              <a:t>енергію</a:t>
            </a:r>
            <a:r>
              <a:rPr lang="ru-RU" altLang="ru-UA" dirty="0"/>
              <a:t>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dirty="0"/>
              <a:t> </a:t>
            </a:r>
            <a:endParaRPr lang="ru-RU" altLang="ru-UA" dirty="0"/>
          </a:p>
          <a:p>
            <a:pPr eaLnBrk="1" hangingPunct="1"/>
            <a:endParaRPr lang="ru-RU" altLang="ru-UA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4" imgW="4813200" imgH="1447560" progId="Equation.DSMT4">
                  <p:embed/>
                </p:oleObj>
              </mc:Choice>
              <mc:Fallback>
                <p:oleObj name="Equation" r:id="rId4" imgW="4813200" imgH="1447560" progId="Equation.DSMT4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AC9E4854-F0E5-4BB5-863E-07678F5CD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6" imgW="2730500" imgH="1422400" progId="Equation.DSMT4">
                  <p:embed/>
                </p:oleObj>
              </mc:Choice>
              <mc:Fallback>
                <p:oleObj name="Equation" r:id="rId6" imgW="2730500" imgH="1422400" progId="Equation.DSMT4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372F058B-FADB-41D3-BBC1-0D5E1AE6A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Equation" r:id="rId3" imgW="4292280" imgH="2070000" progId="Equation.DSMT4">
                  <p:embed/>
                </p:oleObj>
              </mc:Choice>
              <mc:Fallback>
                <p:oleObj name="Equation" r:id="rId3" imgW="4292280" imgH="2070000" progId="Equation.DSMT4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9F80A930-AD28-4DC7-B12F-865AE4B12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Equation" r:id="rId5" imgW="4622760" imgH="1447560" progId="Equation.DSMT4">
                  <p:embed/>
                </p:oleObj>
              </mc:Choice>
              <mc:Fallback>
                <p:oleObj name="Equation" r:id="rId5" imgW="4622760" imgH="1447560" progId="Equation.DSMT4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5A069155-55EF-4B7D-8267-224696D8E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Середня</a:t>
            </a:r>
            <a:r>
              <a:rPr lang="ru-RU" altLang="ru-UA" dirty="0"/>
              <a:t> </a:t>
            </a:r>
            <a:r>
              <a:rPr lang="ru-RU" altLang="ru-UA" dirty="0" err="1"/>
              <a:t>енергія</a:t>
            </a:r>
            <a:r>
              <a:rPr lang="ru-RU" altLang="ru-UA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Equation" r:id="rId7" imgW="3695700" imgH="685800" progId="Equation.DSMT4">
                  <p:embed/>
                </p:oleObj>
              </mc:Choice>
              <mc:Fallback>
                <p:oleObj name="Equation" r:id="rId7" imgW="3695700" imgH="685800" progId="Equation.DSMT4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2F78FE81-0071-4AA0-97C4-A47524A27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3" imgW="2019300" imgH="584200" progId="Equation.DSMT4">
                  <p:embed/>
                </p:oleObj>
              </mc:Choice>
              <mc:Fallback>
                <p:oleObj name="Equation" r:id="rId3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Equation" r:id="rId5" imgW="4546600" imgH="1168400" progId="Equation.DSMT4">
                  <p:embed/>
                </p:oleObj>
              </mc:Choice>
              <mc:Fallback>
                <p:oleObj name="Equation" r:id="rId5" imgW="4546600" imgH="11684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26B52099-73EF-4B0E-AAC3-4E16F6203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Equation" r:id="rId7" imgW="2654300" imgH="1295400" progId="Equation.DSMT4">
                  <p:embed/>
                </p:oleObj>
              </mc:Choice>
              <mc:Fallback>
                <p:oleObj name="Equation" r:id="rId7" imgW="2654300" imgH="1295400" progId="Equation.DSMT4">
                  <p:embed/>
                  <p:pic>
                    <p:nvPicPr>
                      <p:cNvPr id="33801" name="Object 9">
                        <a:extLst>
                          <a:ext uri="{FF2B5EF4-FFF2-40B4-BE49-F238E27FC236}">
                            <a16:creationId xmlns:a16="http://schemas.microsoft.com/office/drawing/2014/main" id="{D71DF11C-7E3D-4BEE-9D05-3902A91AEF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Equation" r:id="rId9" imgW="2819400" imgH="685800" progId="Equation.DSMT4">
                  <p:embed/>
                </p:oleObj>
              </mc:Choice>
              <mc:Fallback>
                <p:oleObj name="Equation" r:id="rId9" imgW="2819400" imgH="6858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E69B3287-6BCE-42B1-998F-4B9734607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Equation" r:id="rId11" imgW="2400300" imgH="685800" progId="Equation.DSMT4">
                  <p:embed/>
                </p:oleObj>
              </mc:Choice>
              <mc:Fallback>
                <p:oleObj name="Equation" r:id="rId11" imgW="2400300" imgH="6858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840BE73-1A02-4E92-ADB4-A01266716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" name="Equation" r:id="rId13" imgW="4025900" imgH="1422400" progId="Equation.DSMT4">
                  <p:embed/>
                </p:oleObj>
              </mc:Choice>
              <mc:Fallback>
                <p:oleObj name="Equation" r:id="rId13" imgW="4025900" imgH="1422400" progId="Equation.DSMT4">
                  <p:embed/>
                  <p:pic>
                    <p:nvPicPr>
                      <p:cNvPr id="33805" name="Object 13">
                        <a:extLst>
                          <a:ext uri="{FF2B5EF4-FFF2-40B4-BE49-F238E27FC236}">
                            <a16:creationId xmlns:a16="http://schemas.microsoft.com/office/drawing/2014/main" id="{0E1168F1-3AB1-4CFE-AE20-A3BD59FF9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5" name="Equation" r:id="rId15" imgW="3060700" imgH="673100" progId="Equation.DSMT4">
                  <p:embed/>
                </p:oleObj>
              </mc:Choice>
              <mc:Fallback>
                <p:oleObj name="Equation" r:id="rId15" imgW="3060700" imgH="673100" progId="Equation.DSMT4">
                  <p:embed/>
                  <p:pic>
                    <p:nvPicPr>
                      <p:cNvPr id="33806" name="Object 14">
                        <a:extLst>
                          <a:ext uri="{FF2B5EF4-FFF2-40B4-BE49-F238E27FC236}">
                            <a16:creationId xmlns:a16="http://schemas.microsoft.com/office/drawing/2014/main" id="{86301FAE-0872-4AFD-8FC9-5F1038620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Equation" r:id="rId17" imgW="4546600" imgH="673100" progId="Equation.DSMT4">
                  <p:embed/>
                </p:oleObj>
              </mc:Choice>
              <mc:Fallback>
                <p:oleObj name="Equation" r:id="rId17" imgW="4546600" imgH="673100" progId="Equation.DSMT4">
                  <p:embed/>
                  <p:pic>
                    <p:nvPicPr>
                      <p:cNvPr id="33807" name="Object 15">
                        <a:extLst>
                          <a:ext uri="{FF2B5EF4-FFF2-40B4-BE49-F238E27FC236}">
                            <a16:creationId xmlns:a16="http://schemas.microsoft.com/office/drawing/2014/main" id="{72F04E28-2039-4685-B6BD-0616543F2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" name="Equation" r:id="rId19" imgW="2286000" imgH="533400" progId="Equation.DSMT4">
                  <p:embed/>
                </p:oleObj>
              </mc:Choice>
              <mc:Fallback>
                <p:oleObj name="Equation" r:id="rId19" imgW="2286000" imgH="53340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2D3199FB-493E-49EC-8E85-85FE1F7BB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3" imgW="4025900" imgH="1422400" progId="Equation.DSMT4">
                  <p:embed/>
                </p:oleObj>
              </mc:Choice>
              <mc:Fallback>
                <p:oleObj name="Equation" r:id="rId3" imgW="4025900" imgH="1422400" progId="Equation.DSMT4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5" imgW="2286000" imgH="533400" progId="Equation.DSMT4">
                  <p:embed/>
                </p:oleObj>
              </mc:Choice>
              <mc:Fallback>
                <p:oleObj name="Equation" r:id="rId5" imgW="2286000" imgH="533400" progId="Equation.DSMT4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7" imgW="2489200" imgH="1270000" progId="Equation.DSMT4">
                  <p:embed/>
                </p:oleObj>
              </mc:Choice>
              <mc:Fallback>
                <p:oleObj name="Equation" r:id="rId7" imgW="2489200" imgH="1270000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7D59AD0B-DE08-4146-B775-ED8EFD38B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9" imgW="2527300" imgH="1270000" progId="Equation.DSMT4">
                  <p:embed/>
                </p:oleObj>
              </mc:Choice>
              <mc:Fallback>
                <p:oleObj name="Equation" r:id="rId9" imgW="2527300" imgH="1270000" progId="Equation.DSMT4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DBE5DD08-EC0B-4305-A476-4A9428A6C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11" imgW="749300" imgH="1168400" progId="Equation.DSMT4">
                  <p:embed/>
                </p:oleObj>
              </mc:Choice>
              <mc:Fallback>
                <p:oleObj name="Equation" r:id="rId11" imgW="749300" imgH="1168400" progId="Equation.DSMT4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79146344-7F5A-4CE0-822C-9EC03EEEF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13" imgW="3098800" imgH="1447800" progId="Equation.DSMT4">
                  <p:embed/>
                </p:oleObj>
              </mc:Choice>
              <mc:Fallback>
                <p:oleObj name="Equation" r:id="rId13" imgW="3098800" imgH="1447800" progId="Equation.DSMT4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184BAF2A-70C3-4517-8CD5-C044ECFDA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15" imgW="3213100" imgH="685800" progId="Equation.DSMT4">
                  <p:embed/>
                </p:oleObj>
              </mc:Choice>
              <mc:Fallback>
                <p:oleObj name="Equation" r:id="rId15" imgW="3213100" imgH="685800" progId="Equation.DSMT4">
                  <p:embed/>
                  <p:pic>
                    <p:nvPicPr>
                      <p:cNvPr id="34825" name="Object 9">
                        <a:extLst>
                          <a:ext uri="{FF2B5EF4-FFF2-40B4-BE49-F238E27FC236}">
                            <a16:creationId xmlns:a16="http://schemas.microsoft.com/office/drawing/2014/main" id="{0A283424-BC26-4443-A91D-2969BE68D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5" name="Equation" r:id="rId3" imgW="3873500" imgH="1270000" progId="Equation.DSMT4">
                  <p:embed/>
                </p:oleObj>
              </mc:Choice>
              <mc:Fallback>
                <p:oleObj name="Equation" r:id="rId3" imgW="3873500" imgH="1270000" progId="Equation.DSMT4">
                  <p:embed/>
                  <p:pic>
                    <p:nvPicPr>
                      <p:cNvPr id="34827" name="Object 11">
                        <a:extLst>
                          <a:ext uri="{FF2B5EF4-FFF2-40B4-BE49-F238E27FC236}">
                            <a16:creationId xmlns:a16="http://schemas.microsoft.com/office/drawing/2014/main" id="{25E71782-ADC1-4D31-919A-3C80674FA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6" name="Equation" r:id="rId5" imgW="3619500" imgH="2070100" progId="Equation.DSMT4">
                  <p:embed/>
                </p:oleObj>
              </mc:Choice>
              <mc:Fallback>
                <p:oleObj name="Equation" r:id="rId5" imgW="3619500" imgH="2070100" progId="Equation.DSMT4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C4B337E-2305-4BE6-B087-B2346156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" name="Equation" r:id="rId7" imgW="4546600" imgH="1168400" progId="Equation.DSMT4">
                  <p:embed/>
                </p:oleObj>
              </mc:Choice>
              <mc:Fallback>
                <p:oleObj name="Equation" r:id="rId7" imgW="4546600" imgH="11684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8" name="Equation" r:id="rId9" imgW="2654300" imgH="1295400" progId="Equation.DSMT4">
                  <p:embed/>
                </p:oleObj>
              </mc:Choice>
              <mc:Fallback>
                <p:oleObj name="Equation" r:id="rId9" imgW="2654300" imgH="129540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" name="Equation" r:id="rId11" imgW="2819400" imgH="685800" progId="Equation.DSMT4">
                  <p:embed/>
                </p:oleObj>
              </mc:Choice>
              <mc:Fallback>
                <p:oleObj name="Equation" r:id="rId11" imgW="281940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" name="Equation" r:id="rId13" imgW="2400300" imgH="685800" progId="Equation.DSMT4">
                  <p:embed/>
                </p:oleObj>
              </mc:Choice>
              <mc:Fallback>
                <p:oleObj name="Equation" r:id="rId13" imgW="2400300" imgH="685800" progId="Equation.DSMT4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1" name="Equation" r:id="rId15" imgW="4026540" imgH="2069714" progId="Equation.DSMT4">
                  <p:embed/>
                </p:oleObj>
              </mc:Choice>
              <mc:Fallback>
                <p:oleObj name="Equation" r:id="rId15" imgW="4026540" imgH="20697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Equation" r:id="rId3" imgW="3708400" imgH="1206500" progId="Equation.DSMT4">
                  <p:embed/>
                </p:oleObj>
              </mc:Choice>
              <mc:Fallback>
                <p:oleObj name="Equation" r:id="rId3" imgW="3708400" imgH="1206500" progId="Equation.DSMT4">
                  <p:embed/>
                  <p:pic>
                    <p:nvPicPr>
                      <p:cNvPr id="36871" name="Object 7">
                        <a:extLst>
                          <a:ext uri="{FF2B5EF4-FFF2-40B4-BE49-F238E27FC236}">
                            <a16:creationId xmlns:a16="http://schemas.microsoft.com/office/drawing/2014/main" id="{839EC85E-5F39-4663-B762-AF4574859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Equation" r:id="rId5" imgW="4559300" imgH="2057400" progId="Equation.DSMT4">
                  <p:embed/>
                </p:oleObj>
              </mc:Choice>
              <mc:Fallback>
                <p:oleObj name="Equation" r:id="rId5" imgW="4559300" imgH="2057400" progId="Equation.DSMT4">
                  <p:embed/>
                  <p:pic>
                    <p:nvPicPr>
                      <p:cNvPr id="36872" name="Object 8">
                        <a:extLst>
                          <a:ext uri="{FF2B5EF4-FFF2-40B4-BE49-F238E27FC236}">
                            <a16:creationId xmlns:a16="http://schemas.microsoft.com/office/drawing/2014/main" id="{16257AF5-266A-4901-8BD4-916833A94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 err="1"/>
              <a:t>Містить</a:t>
            </a:r>
            <a:r>
              <a:rPr lang="ru-RU" altLang="ru-UA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2) закон </a:t>
            </a:r>
            <a:r>
              <a:rPr lang="ru-RU" altLang="ru-UA" sz="2400" dirty="0" err="1"/>
              <a:t>зміщення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Віна</a:t>
            </a:r>
            <a:endParaRPr lang="ru-RU" altLang="ru-UA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3) </a:t>
            </a:r>
            <a:r>
              <a:rPr lang="ru-RU" altLang="ru-UA" sz="2400" dirty="0" err="1"/>
              <a:t>опис</a:t>
            </a:r>
            <a:r>
              <a:rPr lang="ru-RU" altLang="ru-UA" sz="2400" dirty="0"/>
              <a:t> спектру теплового  </a:t>
            </a:r>
          </a:p>
          <a:p>
            <a:pPr eaLnBrk="1" hangingPunct="1"/>
            <a:r>
              <a:rPr lang="ru-RU" altLang="ru-UA" sz="2400" dirty="0"/>
              <a:t>    </a:t>
            </a:r>
            <a:r>
              <a:rPr lang="ru-RU" altLang="ru-UA" sz="2400" dirty="0" err="1"/>
              <a:t>випромінювання</a:t>
            </a:r>
            <a:r>
              <a:rPr lang="ru-RU" altLang="ru-UA" sz="2400" dirty="0"/>
              <a:t> у </a:t>
            </a:r>
            <a:r>
              <a:rPr lang="ru-RU" altLang="ru-UA" sz="2400" dirty="0" err="1"/>
              <a:t>всьому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діапазоні</a:t>
            </a:r>
            <a:endParaRPr lang="el-GR" altLang="ru-UA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47" y="1905000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962400" y="60002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Формула" r:id="rId3" imgW="838080" imgH="241200" progId="Equation.3">
                  <p:embed/>
                </p:oleObj>
              </mc:Choice>
              <mc:Fallback>
                <p:oleObj name="Формула" r:id="rId3" imgW="838080" imgH="241200" progId="Equation.3">
                  <p:embed/>
                  <p:pic>
                    <p:nvPicPr>
                      <p:cNvPr id="17410" name="Object 1">
                        <a:extLst>
                          <a:ext uri="{FF2B5EF4-FFF2-40B4-BE49-F238E27FC236}">
                            <a16:creationId xmlns:a16="http://schemas.microsoft.com/office/drawing/2014/main" id="{6E317485-B231-4A56-925D-EE994FFD21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A82901C-EF4B-4D56-B2A7-F20BFD25B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Формула" r:id="rId5" imgW="1168200" imgH="241200" progId="Equation.3">
                  <p:embed/>
                </p:oleObj>
              </mc:Choice>
              <mc:Fallback>
                <p:oleObj name="Формула" r:id="rId5" imgW="1168200" imgH="241200" progId="Equation.3">
                  <p:embed/>
                  <p:pic>
                    <p:nvPicPr>
                      <p:cNvPr id="22532" name="Object 7">
                        <a:extLst>
                          <a:ext uri="{FF2B5EF4-FFF2-40B4-BE49-F238E27FC236}">
                            <a16:creationId xmlns:a16="http://schemas.microsoft.com/office/drawing/2014/main" id="{92D65BA9-3817-43C8-8848-794362EE1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Формула" r:id="rId7" imgW="1079280" imgH="495000" progId="Equation.3">
                  <p:embed/>
                </p:oleObj>
              </mc:Choice>
              <mc:Fallback>
                <p:oleObj name="Формула" r:id="rId7" imgW="1079280" imgH="495000" progId="Equation.3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878AD69D-7E2F-4E50-8095-0BDCD163B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Equation" r:id="rId9" imgW="1155600" imgH="228600" progId="Equation.DSMT4">
                  <p:embed/>
                </p:oleObj>
              </mc:Choice>
              <mc:Fallback>
                <p:oleObj name="Equation" r:id="rId9" imgW="1155600" imgH="228600" progId="Equation.DSMT4">
                  <p:embed/>
                  <p:pic>
                    <p:nvPicPr>
                      <p:cNvPr id="22535" name="Object 14">
                        <a:extLst>
                          <a:ext uri="{FF2B5EF4-FFF2-40B4-BE49-F238E27FC236}">
                            <a16:creationId xmlns:a16="http://schemas.microsoft.com/office/drawing/2014/main" id="{8268B287-BE8C-4B75-B975-665DD9457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ru-UA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85</a:t>
            </a:fld>
            <a:endParaRPr lang="ru-RU" altLang="ru-UA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Формула" r:id="rId3" imgW="634449" imgH="266469" progId="Equation.3">
                  <p:embed/>
                </p:oleObj>
              </mc:Choice>
              <mc:Fallback>
                <p:oleObj name="Формула" r:id="rId3" imgW="634449" imgH="266469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9D60E827-03FB-42C0-A0E7-36955ABC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2821785"/>
                        <a:ext cx="1879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Формула" r:id="rId5" imgW="634680" imgH="457200" progId="Equation.3">
                  <p:embed/>
                </p:oleObj>
              </mc:Choice>
              <mc:Fallback>
                <p:oleObj name="Формула" r:id="rId5" imgW="634680" imgH="457200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0CDC632D-A86D-48A2-9EBA-C632DD855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23556" name="Object 8">
                        <a:extLst>
                          <a:ext uri="{FF2B5EF4-FFF2-40B4-BE49-F238E27FC236}">
                            <a16:creationId xmlns:a16="http://schemas.microsoft.com/office/drawing/2014/main" id="{F032A081-1D6C-47DB-8CC5-15BC4CD51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2" name="Equation" r:id="rId9" imgW="1117440" imgH="241200" progId="Equation.DSMT4">
                  <p:embed/>
                </p:oleObj>
              </mc:Choice>
              <mc:Fallback>
                <p:oleObj name="Equation" r:id="rId9" imgW="1117440" imgH="241200" progId="Equation.DSMT4">
                  <p:embed/>
                  <p:pic>
                    <p:nvPicPr>
                      <p:cNvPr id="23557" name="Object 10">
                        <a:extLst>
                          <a:ext uri="{FF2B5EF4-FFF2-40B4-BE49-F238E27FC236}">
                            <a16:creationId xmlns:a16="http://schemas.microsoft.com/office/drawing/2014/main" id="{6214C388-6036-41BE-AF9A-518EEB6C0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3167635" y="5034755"/>
            <a:ext cx="335758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3110478" y="5034741"/>
          <a:ext cx="31496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3" name="Формула" r:id="rId11" imgW="1358640" imgH="482400" progId="Equation.3">
                  <p:embed/>
                </p:oleObj>
              </mc:Choice>
              <mc:Fallback>
                <p:oleObj name="Формула" r:id="rId11" imgW="1358640" imgH="482400" progId="Equation.3">
                  <p:embed/>
                  <p:pic>
                    <p:nvPicPr>
                      <p:cNvPr id="23558" name="Object 12">
                        <a:extLst>
                          <a:ext uri="{FF2B5EF4-FFF2-40B4-BE49-F238E27FC236}">
                            <a16:creationId xmlns:a16="http://schemas.microsoft.com/office/drawing/2014/main" id="{C7027F7C-29EC-4E4A-81DF-D8CC6277C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478" y="5034741"/>
                        <a:ext cx="3149600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28603"/>
            <a:ext cx="3886200" cy="37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048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Equation" r:id="rId4" imgW="2412720" imgH="393480" progId="Equation.DSMT4">
                  <p:embed/>
                </p:oleObj>
              </mc:Choice>
              <mc:Fallback>
                <p:oleObj name="Equation" r:id="rId4" imgW="2412720" imgH="393480" progId="Equation.DSMT4">
                  <p:embed/>
                  <p:pic>
                    <p:nvPicPr>
                      <p:cNvPr id="7" name="Object 41">
                        <a:extLst>
                          <a:ext uri="{FF2B5EF4-FFF2-40B4-BE49-F238E27FC236}">
                            <a16:creationId xmlns:a16="http://schemas.microsoft.com/office/drawing/2014/main" id="{03FDC1E2-D9EF-442C-A331-52935035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ru-UA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Equation" r:id="rId6" imgW="3886200" imgH="457200" progId="Equation.DSMT4">
                  <p:embed/>
                </p:oleObj>
              </mc:Choice>
              <mc:Fallback>
                <p:oleObj name="Equation" r:id="rId6" imgW="38862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4800600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656100" y="3930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ru-UA" sz="3600" dirty="0"/>
          </a:p>
        </p:txBody>
      </p:sp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ru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1186</Words>
  <Application>Microsoft Office PowerPoint</Application>
  <PresentationFormat>Екран (4:3)</PresentationFormat>
  <Paragraphs>229</Paragraphs>
  <Slides>116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116</vt:i4>
      </vt:variant>
    </vt:vector>
  </HeadingPairs>
  <TitlesOfParts>
    <vt:vector size="127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плівках. </vt:lpstr>
      <vt:lpstr>Презентація PowerPoint</vt:lpstr>
      <vt:lpstr>Презентація PowerPoint</vt:lpstr>
      <vt:lpstr>Презентація PowerPoint</vt:lpstr>
      <vt:lpstr>Дифракція світла. Принцип Гюйгенса-Френеля.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щілині. 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Релея. </vt:lpstr>
      <vt:lpstr>Поляризація світла. Природне та поляризоване світло. Закон Малюса.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заломленні.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Print master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366</cp:revision>
  <dcterms:created xsi:type="dcterms:W3CDTF">2012-04-26T17:06:14Z</dcterms:created>
  <dcterms:modified xsi:type="dcterms:W3CDTF">2022-02-21T15:20:54Z</dcterms:modified>
</cp:coreProperties>
</file>